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7" r:id="rId2"/>
    <p:sldId id="278" r:id="rId3"/>
    <p:sldId id="279" r:id="rId4"/>
    <p:sldId id="280" r:id="rId5"/>
    <p:sldId id="276" r:id="rId6"/>
    <p:sldId id="256" r:id="rId7"/>
    <p:sldId id="258" r:id="rId8"/>
    <p:sldId id="257" r:id="rId9"/>
    <p:sldId id="259" r:id="rId10"/>
    <p:sldId id="260" r:id="rId11"/>
    <p:sldId id="261" r:id="rId12"/>
    <p:sldId id="262" r:id="rId13"/>
    <p:sldId id="263" r:id="rId14"/>
    <p:sldId id="265" r:id="rId15"/>
    <p:sldId id="266" r:id="rId16"/>
    <p:sldId id="264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149" d="100"/>
          <a:sy n="149" d="100"/>
        </p:scale>
        <p:origin x="5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B5AFF-1921-5C4D-892A-67FF1AE0E49C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2DA8E-D7F9-6845-93D9-ECE955EF3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15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2DA8E-D7F9-6845-93D9-ECE955EF35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62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C2DA8E-D7F9-6845-93D9-ECE955EF35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2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0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6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4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41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7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5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2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0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89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0A15F-8DDD-A940-BFA2-1CA07DA8987B}" type="datetimeFigureOut">
              <a:rPr lang="en-US" smtClean="0"/>
              <a:t>3/13/17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C9288-F74A-CB4D-BC16-152BA934A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2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5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6.emf"/><Relationship Id="rId9" Type="http://schemas.openxmlformats.org/officeDocument/2006/relationships/image" Target="../media/image7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Bayes net </a:t>
            </a:r>
            <a:r>
              <a:rPr lang="en-US" dirty="0" err="1" smtClean="0"/>
              <a:t>wrapup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4980"/>
            <a:ext cx="8465736" cy="5091183"/>
          </a:xfrm>
        </p:spPr>
        <p:txBody>
          <a:bodyPr>
            <a:normAutofit/>
          </a:bodyPr>
          <a:lstStyle/>
          <a:p>
            <a:r>
              <a:rPr lang="en-US" dirty="0" smtClean="0"/>
              <a:t>Exact inference algorithms</a:t>
            </a:r>
          </a:p>
          <a:p>
            <a:pPr lvl="1"/>
            <a:r>
              <a:rPr lang="en-US" dirty="0" smtClean="0"/>
              <a:t>Use to compute P(X1, ..., </a:t>
            </a:r>
            <a:r>
              <a:rPr lang="en-US" dirty="0" err="1" smtClean="0"/>
              <a:t>Xn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or P(X1, ..., </a:t>
            </a:r>
            <a:r>
              <a:rPr lang="en-US" dirty="0" err="1" smtClean="0"/>
              <a:t>Xn</a:t>
            </a:r>
            <a:r>
              <a:rPr lang="en-US" dirty="0" smtClean="0"/>
              <a:t> | Y1, ..., </a:t>
            </a:r>
            <a:r>
              <a:rPr lang="en-US" dirty="0" err="1" smtClean="0"/>
              <a:t>Ym</a:t>
            </a:r>
            <a:r>
              <a:rPr lang="en-US" dirty="0" smtClean="0"/>
              <a:t>)</a:t>
            </a:r>
          </a:p>
          <a:p>
            <a:r>
              <a:rPr lang="en-US" dirty="0" smtClean="0"/>
              <a:t>Approximate inference algorithms</a:t>
            </a:r>
          </a:p>
          <a:p>
            <a:pPr lvl="1"/>
            <a:r>
              <a:rPr lang="en-US" dirty="0" smtClean="0"/>
              <a:t>Direct sampling</a:t>
            </a:r>
          </a:p>
          <a:p>
            <a:pPr lvl="1"/>
            <a:r>
              <a:rPr lang="en-US" dirty="0" smtClean="0"/>
              <a:t>Rejection sampling</a:t>
            </a:r>
          </a:p>
          <a:p>
            <a:pPr lvl="1"/>
            <a:r>
              <a:rPr lang="en-US" dirty="0" smtClean="0"/>
              <a:t>Likelihood weighting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inference lets us make probability estimations from observations about the way the world works, even if those observations don't tell the full story.</a:t>
            </a:r>
          </a:p>
          <a:p>
            <a:pPr lvl="1"/>
            <a:r>
              <a:rPr lang="en-US" dirty="0" smtClean="0"/>
              <a:t>How likely is this email spam?</a:t>
            </a:r>
          </a:p>
          <a:p>
            <a:pPr lvl="1"/>
            <a:r>
              <a:rPr lang="en-US" dirty="0" smtClean="0"/>
              <a:t>What is the probability it will rain tomorrow?</a:t>
            </a:r>
          </a:p>
          <a:p>
            <a:pPr lvl="1"/>
            <a:r>
              <a:rPr lang="en-US" dirty="0" smtClean="0"/>
              <a:t>If I visit a certain house when trick-or-treating, what is the chance I'll get a Snickers bar?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4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Hypothesis testing:</a:t>
            </a:r>
          </a:p>
          <a:p>
            <a:pPr lvl="1"/>
            <a:r>
              <a:rPr lang="en-US" dirty="0" smtClean="0"/>
              <a:t>Given two or more hypotheses (events), decide which one is more likely to be true based on some data.</a:t>
            </a:r>
          </a:p>
          <a:p>
            <a:pPr lvl="1"/>
            <a:r>
              <a:rPr lang="en-US" dirty="0" smtClean="0"/>
              <a:t>Example: Is this email spam or not</a:t>
            </a:r>
            <a:r>
              <a:rPr lang="en-US" dirty="0"/>
              <a:t> </a:t>
            </a:r>
            <a:r>
              <a:rPr lang="en-US" dirty="0" smtClean="0"/>
              <a:t>spam?</a:t>
            </a:r>
          </a:p>
          <a:p>
            <a:r>
              <a:rPr lang="en-US" dirty="0" smtClean="0"/>
              <a:t>Parameter inference:</a:t>
            </a:r>
          </a:p>
          <a:p>
            <a:pPr lvl="1"/>
            <a:r>
              <a:rPr lang="en-US" dirty="0" smtClean="0"/>
              <a:t>Given a model that is missing some probabilities, estimate those probabilities from data.</a:t>
            </a:r>
          </a:p>
          <a:p>
            <a:pPr lvl="1"/>
            <a:r>
              <a:rPr lang="en-US" dirty="0" smtClean="0"/>
              <a:t>Example: Estimate bias of a coin from flips.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87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 D be the event that we have observed some data.</a:t>
            </a:r>
          </a:p>
          <a:p>
            <a:pPr lvl="1"/>
            <a:r>
              <a:rPr lang="en-US" dirty="0" smtClean="0"/>
              <a:t>Ex: D = received an email containing "cash" and "</a:t>
            </a:r>
            <a:r>
              <a:rPr lang="en-US" dirty="0" err="1" smtClean="0"/>
              <a:t>viagra</a:t>
            </a:r>
            <a:r>
              <a:rPr lang="en-US" dirty="0" smtClean="0"/>
              <a:t>"</a:t>
            </a:r>
          </a:p>
          <a:p>
            <a:r>
              <a:rPr lang="en-US" dirty="0" smtClean="0"/>
              <a:t>Let H</a:t>
            </a:r>
            <a:r>
              <a:rPr lang="en-US" baseline="-25000" dirty="0" smtClean="0"/>
              <a:t>1</a:t>
            </a:r>
            <a:r>
              <a:rPr lang="en-US" dirty="0" smtClean="0"/>
              <a:t>, …, </a:t>
            </a:r>
            <a:r>
              <a:rPr lang="en-US" dirty="0" err="1" smtClean="0"/>
              <a:t>H</a:t>
            </a:r>
            <a:r>
              <a:rPr lang="en-US" baseline="-25000" dirty="0" err="1" smtClean="0"/>
              <a:t>k</a:t>
            </a:r>
            <a:r>
              <a:rPr lang="en-US" dirty="0" smtClean="0"/>
              <a:t> be disjoint, exhaustive events representing hypotheses to choose between.</a:t>
            </a:r>
          </a:p>
          <a:p>
            <a:pPr lvl="1"/>
            <a:r>
              <a:rPr lang="en-US" dirty="0" smtClean="0"/>
              <a:t>Ex: H</a:t>
            </a:r>
            <a:r>
              <a:rPr lang="en-US" baseline="-25000" dirty="0" smtClean="0"/>
              <a:t>1</a:t>
            </a:r>
            <a:r>
              <a:rPr lang="en-US" dirty="0" smtClean="0"/>
              <a:t> = this email is spam, H</a:t>
            </a:r>
            <a:r>
              <a:rPr lang="en-US" baseline="-25000" dirty="0" smtClean="0"/>
              <a:t>2</a:t>
            </a:r>
            <a:r>
              <a:rPr lang="en-US" dirty="0" smtClean="0"/>
              <a:t> = it's not spam.</a:t>
            </a:r>
          </a:p>
          <a:p>
            <a:r>
              <a:rPr lang="en-US" dirty="0" smtClean="0"/>
              <a:t>How do we use D to decide which H is most likely?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89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know or can estimate the probability P(D | H</a:t>
            </a:r>
            <a:r>
              <a:rPr lang="en-US" baseline="-25000" dirty="0" smtClean="0"/>
              <a:t>i</a:t>
            </a:r>
            <a:r>
              <a:rPr lang="en-US" dirty="0" smtClean="0"/>
              <a:t>) for each H</a:t>
            </a:r>
            <a:r>
              <a:rPr lang="en-US" baseline="-25000" dirty="0" smtClean="0"/>
              <a:t>i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b="1" i="1" dirty="0" smtClean="0"/>
              <a:t>maximum likelihood (ML) hypothesis </a:t>
            </a:r>
            <a:r>
              <a:rPr lang="en-US" dirty="0" smtClean="0"/>
              <a:t>is: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to use it: compute P(D | H</a:t>
            </a:r>
            <a:r>
              <a:rPr lang="en-US" baseline="-25000" dirty="0" smtClean="0"/>
              <a:t>i</a:t>
            </a:r>
            <a:r>
              <a:rPr lang="en-US" dirty="0" smtClean="0"/>
              <a:t>) for each hypothesis and select the one with the greatest value.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296333"/>
              </p:ext>
            </p:extLst>
          </p:nvPr>
        </p:nvGraphicFramePr>
        <p:xfrm>
          <a:off x="1250950" y="3321036"/>
          <a:ext cx="62865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3" imgW="1562100" imgH="241300" progId="Equation.3">
                  <p:embed/>
                </p:oleObj>
              </mc:Choice>
              <mc:Fallback>
                <p:oleObj name="Equation" r:id="rId3" imgW="1562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50950" y="3321036"/>
                        <a:ext cx="6286500" cy="971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41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7386"/>
            <a:ext cx="8352656" cy="57087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Two of my friends, Alice and Bob, bring cookies to the office!</a:t>
            </a:r>
          </a:p>
          <a:p>
            <a:r>
              <a:rPr lang="en-US" dirty="0" smtClean="0"/>
              <a:t>Alice’s has baked an equal number of both chocolate chip and oatmeal raisin cookies.</a:t>
            </a:r>
          </a:p>
          <a:p>
            <a:r>
              <a:rPr lang="en-US" dirty="0" smtClean="0"/>
              <a:t>Bob’s has baked chocolate chip and oatmeal raisin and as well, but twice as many oatmeal raisin as chocolate chip.</a:t>
            </a:r>
          </a:p>
          <a:p>
            <a:r>
              <a:rPr lang="en-US" dirty="0" smtClean="0"/>
              <a:t>I ask my friend to get me a cookie; they come back with a chocolate chip one.</a:t>
            </a:r>
          </a:p>
          <a:p>
            <a:r>
              <a:rPr lang="en-US" dirty="0" smtClean="0"/>
              <a:t>Is my cookie more likely to </a:t>
            </a:r>
            <a:br>
              <a:rPr lang="en-US" dirty="0" smtClean="0"/>
            </a:br>
            <a:r>
              <a:rPr lang="en-US" dirty="0" smtClean="0"/>
              <a:t>have been baked by Alice or </a:t>
            </a:r>
            <a:br>
              <a:rPr lang="en-US" dirty="0" smtClean="0"/>
            </a:br>
            <a:r>
              <a:rPr lang="en-US" dirty="0" smtClean="0"/>
              <a:t>Bob?</a:t>
            </a:r>
            <a:endParaRPr lang="en-US" dirty="0" smtClean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64" y="4093930"/>
            <a:ext cx="2923335" cy="193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864"/>
            <a:ext cx="8229600" cy="5744300"/>
          </a:xfrm>
        </p:spPr>
        <p:txBody>
          <a:bodyPr/>
          <a:lstStyle/>
          <a:p>
            <a:r>
              <a:rPr lang="en-US" dirty="0"/>
              <a:t>I know that when my parents send me a check, there is an 98% chance that they will send it in a yellow envelope. </a:t>
            </a:r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/>
              <a:t>also know that when my dentist sends me a bill, there is a 5% chance that she will send it in a yellow envelope. </a:t>
            </a:r>
            <a:endParaRPr lang="en-US" dirty="0" smtClean="0"/>
          </a:p>
          <a:p>
            <a:r>
              <a:rPr lang="en-US" dirty="0" smtClean="0"/>
              <a:t>Suppose </a:t>
            </a:r>
            <a:r>
              <a:rPr lang="en-US" dirty="0"/>
              <a:t>a yellow envelope arrives on my doorstep. </a:t>
            </a:r>
            <a:endParaRPr lang="en-US" dirty="0" smtClean="0"/>
          </a:p>
          <a:p>
            <a:r>
              <a:rPr lang="en-US" dirty="0" smtClean="0"/>
              <a:t>What </a:t>
            </a:r>
            <a:r>
              <a:rPr lang="en-US" dirty="0"/>
              <a:t>is the maximum likelihood hypothesis regarding the sender?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4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ML sometimes is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</a:t>
            </a:r>
            <a:r>
              <a:rPr lang="en-US" dirty="0"/>
              <a:t>I tell you that there is a 3% chance that my any given envelope will be from my parents and a 97% chance that any given envelope will be from my dentist. Does it still seem likely that the envelope contains a check from my parents?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3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Rather than compute P(D | H</a:t>
            </a:r>
            <a:r>
              <a:rPr lang="en-US" baseline="-25000" dirty="0" smtClean="0"/>
              <a:t>i</a:t>
            </a:r>
            <a:r>
              <a:rPr lang="en-US" dirty="0" smtClean="0"/>
              <a:t>), let's compute P(H</a:t>
            </a:r>
            <a:r>
              <a:rPr lang="en-US" baseline="-25000" dirty="0" smtClean="0"/>
              <a:t>i</a:t>
            </a:r>
            <a:r>
              <a:rPr lang="en-US" dirty="0" smtClean="0"/>
              <a:t> | D).</a:t>
            </a:r>
          </a:p>
          <a:p>
            <a:r>
              <a:rPr lang="en-US" dirty="0" smtClean="0"/>
              <a:t>What is the posterior probability of H</a:t>
            </a:r>
            <a:r>
              <a:rPr lang="en-US" i="1" baseline="-25000" dirty="0" smtClean="0"/>
              <a:t>i</a:t>
            </a:r>
            <a:r>
              <a:rPr lang="en-US" dirty="0" smtClean="0"/>
              <a:t> given D?</a:t>
            </a:r>
          </a:p>
          <a:p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2" y="4073275"/>
            <a:ext cx="7511171" cy="8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7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191" y="1600200"/>
            <a:ext cx="8464609" cy="4525963"/>
          </a:xfrm>
        </p:spPr>
        <p:txBody>
          <a:bodyPr/>
          <a:lstStyle/>
          <a:p>
            <a:r>
              <a:rPr lang="en-US" b="1" i="1" dirty="0" smtClean="0"/>
              <a:t>Maximum a posteriori </a:t>
            </a:r>
            <a:r>
              <a:rPr lang="en-US" b="1" i="1" smtClean="0"/>
              <a:t>(MAP) hypothesis </a:t>
            </a:r>
            <a:r>
              <a:rPr lang="en-US" dirty="0" smtClean="0"/>
              <a:t>is the H</a:t>
            </a:r>
            <a:r>
              <a:rPr lang="en-US" baseline="-25000" dirty="0" smtClean="0"/>
              <a:t>i</a:t>
            </a:r>
            <a:r>
              <a:rPr lang="en-US" dirty="0" smtClean="0"/>
              <a:t> that maximizes the posterior probability: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345365"/>
              </p:ext>
            </p:extLst>
          </p:nvPr>
        </p:nvGraphicFramePr>
        <p:xfrm>
          <a:off x="1594475" y="2717250"/>
          <a:ext cx="5403676" cy="84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3" imgW="1549400" imgH="241300" progId="Equation.3">
                  <p:embed/>
                </p:oleObj>
              </mc:Choice>
              <mc:Fallback>
                <p:oleObj name="Equation" r:id="rId3" imgW="15494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94475" y="2717250"/>
                        <a:ext cx="5403676" cy="841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822758"/>
              </p:ext>
            </p:extLst>
          </p:nvPr>
        </p:nvGraphicFramePr>
        <p:xfrm>
          <a:off x="1594475" y="3679825"/>
          <a:ext cx="6513963" cy="1405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5" imgW="1943100" imgH="419100" progId="Equation.3">
                  <p:embed/>
                </p:oleObj>
              </mc:Choice>
              <mc:Fallback>
                <p:oleObj name="Equation" r:id="rId5" imgW="1943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4475" y="3679825"/>
                        <a:ext cx="6513963" cy="1405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0625218"/>
              </p:ext>
            </p:extLst>
          </p:nvPr>
        </p:nvGraphicFramePr>
        <p:xfrm>
          <a:off x="1594475" y="5132489"/>
          <a:ext cx="6680412" cy="841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7" imgW="1917700" imgH="241300" progId="Equation.3">
                  <p:embed/>
                </p:oleObj>
              </mc:Choice>
              <mc:Fallback>
                <p:oleObj name="Equation" r:id="rId7" imgW="19177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4475" y="5132489"/>
                        <a:ext cx="6680412" cy="841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6963" y="2729529"/>
            <a:ext cx="1268297" cy="829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6962" y="3863181"/>
            <a:ext cx="1268297" cy="829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8154" y="5129512"/>
            <a:ext cx="1268297" cy="8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</a:t>
            </a:r>
            <a:r>
              <a:rPr lang="en-US" dirty="0" err="1" smtClean="0"/>
              <a:t>vs</a:t>
            </a:r>
            <a:r>
              <a:rPr lang="en-US" dirty="0" smtClean="0"/>
              <a:t>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MAP hypothesis takes the prior probability of each hypothesis into account, ML does not.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375626"/>
              </p:ext>
            </p:extLst>
          </p:nvPr>
        </p:nvGraphicFramePr>
        <p:xfrm>
          <a:off x="1375282" y="1921140"/>
          <a:ext cx="6022510" cy="930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3" imgW="1562100" imgH="241300" progId="Equation.3">
                  <p:embed/>
                </p:oleObj>
              </mc:Choice>
              <mc:Fallback>
                <p:oleObj name="Equation" r:id="rId3" imgW="1562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5282" y="1921140"/>
                        <a:ext cx="6022510" cy="930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741336"/>
              </p:ext>
            </p:extLst>
          </p:nvPr>
        </p:nvGraphicFramePr>
        <p:xfrm>
          <a:off x="1287462" y="3000375"/>
          <a:ext cx="7464087" cy="91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Equation" r:id="rId5" imgW="1968500" imgH="241300" progId="Equation.3">
                  <p:embed/>
                </p:oleObj>
              </mc:Choice>
              <mc:Fallback>
                <p:oleObj name="Equation" r:id="rId5" imgW="1968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7462" y="3000375"/>
                        <a:ext cx="7464087" cy="915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5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estimate P(X1, ..., </a:t>
            </a:r>
            <a:r>
              <a:rPr lang="en-US" dirty="0" err="1" smtClean="0"/>
              <a:t>Xn</a:t>
            </a:r>
            <a:r>
              <a:rPr lang="en-US" dirty="0" smtClean="0"/>
              <a:t>), sample from the </a:t>
            </a:r>
            <a:r>
              <a:rPr lang="en-US" dirty="0" err="1" smtClean="0"/>
              <a:t>bayes</a:t>
            </a:r>
            <a:r>
              <a:rPr lang="en-US" dirty="0" smtClean="0"/>
              <a:t> net and count how many samples match the query.</a:t>
            </a:r>
          </a:p>
          <a:p>
            <a:r>
              <a:rPr lang="en-US" dirty="0" smtClean="0"/>
              <a:t>Divide by the total number of samples.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85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1788"/>
            <a:ext cx="8229600" cy="5664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Two of my friends, Alice and Bob, bring cookies to the office!</a:t>
            </a:r>
          </a:p>
          <a:p>
            <a:r>
              <a:rPr lang="en-US" dirty="0"/>
              <a:t>Alice’s has baked an equal number of both chocolate chip and oatmeal raisin cookies.</a:t>
            </a:r>
          </a:p>
          <a:p>
            <a:r>
              <a:rPr lang="en-US" dirty="0"/>
              <a:t>Bob’s has baked chocolate chip and oatmeal raisin and as well, but twice as many oatmeal raisin as chocolate chip.</a:t>
            </a:r>
          </a:p>
          <a:p>
            <a:r>
              <a:rPr lang="en-US" dirty="0"/>
              <a:t>I ask my friend to get me a </a:t>
            </a:r>
            <a:r>
              <a:rPr lang="en-US" dirty="0" smtClean="0"/>
              <a:t>cookie.  </a:t>
            </a:r>
            <a:r>
              <a:rPr lang="en-US" b="1" dirty="0" smtClean="0">
                <a:solidFill>
                  <a:srgbClr val="FF0000"/>
                </a:solidFill>
              </a:rPr>
              <a:t>Suppose I know that my friend picks Alice’s cookies 90% of the time.</a:t>
            </a:r>
            <a:r>
              <a:rPr lang="en-US" dirty="0" smtClean="0"/>
              <a:t>  My friend comes back </a:t>
            </a:r>
            <a:r>
              <a:rPr lang="en-US" dirty="0"/>
              <a:t>with a chocolate chip one.</a:t>
            </a:r>
          </a:p>
          <a:p>
            <a:r>
              <a:rPr lang="en-US" dirty="0"/>
              <a:t>Is my cookie more likely to </a:t>
            </a:r>
            <a:r>
              <a:rPr lang="en-US" dirty="0" smtClean="0"/>
              <a:t>have </a:t>
            </a:r>
            <a:r>
              <a:rPr lang="en-US" dirty="0"/>
              <a:t>been baked by Alice or </a:t>
            </a:r>
            <a:r>
              <a:rPr lang="en-US" dirty="0" smtClean="0"/>
              <a:t>Bob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3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4760"/>
            <a:ext cx="8229600" cy="60281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 know that when my parents send me a check, there is an 98% chance that they will send it in a yellow envelope. </a:t>
            </a:r>
            <a:endParaRPr lang="en-US" dirty="0" smtClean="0"/>
          </a:p>
          <a:p>
            <a:r>
              <a:rPr lang="en-US" dirty="0" smtClean="0"/>
              <a:t>I </a:t>
            </a:r>
            <a:r>
              <a:rPr lang="en-US" dirty="0"/>
              <a:t>know that when my dentist sends me a bill, there is a 5% chance that she will send it in a yellow envelope. </a:t>
            </a:r>
            <a:endParaRPr lang="en-US" dirty="0" smtClean="0"/>
          </a:p>
          <a:p>
            <a:r>
              <a:rPr lang="en-US" dirty="0" smtClean="0"/>
              <a:t>Unfortunately</a:t>
            </a:r>
            <a:r>
              <a:rPr lang="en-US" dirty="0"/>
              <a:t>, I also know that there is a only a 3% chance that any given envelope will be from my parents, while there is a is a 97% chance that any given envelope will be from my dentist. </a:t>
            </a:r>
            <a:endParaRPr lang="en-US" dirty="0" smtClean="0"/>
          </a:p>
          <a:p>
            <a:r>
              <a:rPr lang="en-US" dirty="0" smtClean="0"/>
              <a:t>Suppose </a:t>
            </a:r>
            <a:r>
              <a:rPr lang="en-US" dirty="0"/>
              <a:t>a yellow envelope arrives on my doorstep. What is the MAP hypothesis regarding the sender?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8007" y="275298"/>
            <a:ext cx="8802169" cy="585086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There </a:t>
            </a:r>
            <a:r>
              <a:rPr lang="en-US" dirty="0"/>
              <a:t>are 3 robots. </a:t>
            </a:r>
            <a:endParaRPr lang="en-US" dirty="0" smtClean="0"/>
          </a:p>
          <a:p>
            <a:r>
              <a:rPr lang="en-US" dirty="0" smtClean="0"/>
              <a:t>Robot </a:t>
            </a:r>
            <a:r>
              <a:rPr lang="en-US" dirty="0"/>
              <a:t>1 will hand you a snack drawn at random from 2 </a:t>
            </a:r>
            <a:r>
              <a:rPr lang="en-US" dirty="0" smtClean="0"/>
              <a:t>doughnuts and </a:t>
            </a:r>
            <a:r>
              <a:rPr lang="en-US" dirty="0"/>
              <a:t>7 carrots. </a:t>
            </a:r>
            <a:endParaRPr lang="en-US" dirty="0" smtClean="0"/>
          </a:p>
          <a:p>
            <a:r>
              <a:rPr lang="en-US" dirty="0" smtClean="0"/>
              <a:t>Robot </a:t>
            </a:r>
            <a:r>
              <a:rPr lang="en-US" dirty="0"/>
              <a:t>2 will hand you a snack drawn at random from 4 </a:t>
            </a:r>
            <a:r>
              <a:rPr lang="en-US" dirty="0" smtClean="0"/>
              <a:t>apples and </a:t>
            </a:r>
            <a:r>
              <a:rPr lang="en-US" dirty="0"/>
              <a:t>3 carrots. </a:t>
            </a:r>
            <a:endParaRPr lang="en-US" dirty="0" smtClean="0"/>
          </a:p>
          <a:p>
            <a:r>
              <a:rPr lang="en-US" dirty="0" smtClean="0"/>
              <a:t>Robot 3 will </a:t>
            </a:r>
            <a:r>
              <a:rPr lang="en-US" dirty="0"/>
              <a:t>hand you a snack drawn at random from 7 burgers and 7 carrots. </a:t>
            </a:r>
            <a:endParaRPr lang="en-US" dirty="0" smtClean="0"/>
          </a:p>
          <a:p>
            <a:r>
              <a:rPr lang="en-US" dirty="0" smtClean="0"/>
              <a:t>Suppose your friend goes up to a robot (you don’t see this happen) and is given a carrot.  Is it more likely that your friend approached robot 1 or 3?</a:t>
            </a:r>
          </a:p>
          <a:p>
            <a:r>
              <a:rPr lang="en-US" dirty="0" smtClean="0"/>
              <a:t>What </a:t>
            </a:r>
            <a:r>
              <a:rPr lang="en-US" dirty="0"/>
              <a:t>if the prior probability of </a:t>
            </a:r>
            <a:r>
              <a:rPr lang="en-US" dirty="0" smtClean="0"/>
              <a:t>your friend </a:t>
            </a:r>
            <a:r>
              <a:rPr lang="en-US" dirty="0"/>
              <a:t>approaching </a:t>
            </a:r>
            <a:r>
              <a:rPr lang="en-US" dirty="0" smtClean="0"/>
              <a:t>robots 1, 2, and 3 are </a:t>
            </a:r>
            <a:r>
              <a:rPr lang="en-US" dirty="0"/>
              <a:t>2</a:t>
            </a:r>
            <a:r>
              <a:rPr lang="en-US" dirty="0" smtClean="0"/>
              <a:t>0</a:t>
            </a:r>
            <a:r>
              <a:rPr lang="en-US" dirty="0"/>
              <a:t>%, 4</a:t>
            </a:r>
            <a:r>
              <a:rPr lang="en-US" dirty="0" smtClean="0"/>
              <a:t>0</a:t>
            </a:r>
            <a:r>
              <a:rPr lang="en-US" dirty="0"/>
              <a:t>%, </a:t>
            </a:r>
            <a:r>
              <a:rPr lang="en-US" dirty="0" smtClean="0"/>
              <a:t>and 40%, respectively?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7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</a:t>
            </a:r>
            <a:r>
              <a:rPr lang="en-US" dirty="0" err="1" smtClean="0"/>
              <a:t>vs</a:t>
            </a:r>
            <a:r>
              <a:rPr lang="en-US" dirty="0" smtClean="0"/>
              <a:t>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are the two hypothesis predictions the same?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986698"/>
              </p:ext>
            </p:extLst>
          </p:nvPr>
        </p:nvGraphicFramePr>
        <p:xfrm>
          <a:off x="1375282" y="1921140"/>
          <a:ext cx="6022510" cy="930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3" imgW="1562100" imgH="241300" progId="Equation.3">
                  <p:embed/>
                </p:oleObj>
              </mc:Choice>
              <mc:Fallback>
                <p:oleObj name="Equation" r:id="rId3" imgW="1562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5282" y="1921140"/>
                        <a:ext cx="6022510" cy="930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77556"/>
              </p:ext>
            </p:extLst>
          </p:nvPr>
        </p:nvGraphicFramePr>
        <p:xfrm>
          <a:off x="1287462" y="3000375"/>
          <a:ext cx="7464087" cy="91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5" imgW="1968500" imgH="241300" progId="Equation.3">
                  <p:embed/>
                </p:oleObj>
              </mc:Choice>
              <mc:Fallback>
                <p:oleObj name="Equation" r:id="rId5" imgW="19685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7462" y="3000375"/>
                        <a:ext cx="7464087" cy="915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869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5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Probability </a:t>
            </a:r>
            <a:r>
              <a:rPr lang="en-US" dirty="0" err="1" smtClean="0"/>
              <a:t>vs</a:t>
            </a:r>
            <a:r>
              <a:rPr lang="en-US" dirty="0" smtClean="0"/>
              <a:t>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0038"/>
            <a:ext cx="8229600" cy="5186126"/>
          </a:xfrm>
        </p:spPr>
        <p:txBody>
          <a:bodyPr/>
          <a:lstStyle/>
          <a:p>
            <a:r>
              <a:rPr lang="en-US" dirty="0" smtClean="0"/>
              <a:t>Sometimes you only care about which hypothesis is more likely, and sometimes you need the actual probability.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19" y="2555065"/>
            <a:ext cx="4585903" cy="960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21" y="3671683"/>
            <a:ext cx="3307516" cy="10356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921" y="5130573"/>
            <a:ext cx="4230462" cy="108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5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Probability </a:t>
            </a:r>
            <a:r>
              <a:rPr lang="en-US" dirty="0" err="1" smtClean="0"/>
              <a:t>vs</a:t>
            </a:r>
            <a:r>
              <a:rPr lang="en-US" dirty="0" smtClean="0"/>
              <a:t>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0038"/>
            <a:ext cx="8229600" cy="640934"/>
          </a:xfrm>
        </p:spPr>
        <p:txBody>
          <a:bodyPr/>
          <a:lstStyle/>
          <a:p>
            <a:r>
              <a:rPr lang="en-US" dirty="0" smtClean="0"/>
              <a:t>In the robot problem, what is P(R3 | </a:t>
            </a:r>
            <a:r>
              <a:rPr lang="en-US" smtClean="0"/>
              <a:t>C)?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158" y="1580972"/>
            <a:ext cx="5264210" cy="11131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158" y="2879103"/>
            <a:ext cx="5127477" cy="11697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158" y="4401261"/>
            <a:ext cx="6041878" cy="115763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5911343"/>
            <a:ext cx="8447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= (7/9 * 2/10) / (7/9 * 2/10 + 3/7 * 4/10 + 1/2 * 4/10) =~ 0.2952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5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391"/>
          </a:xfrm>
        </p:spPr>
        <p:txBody>
          <a:bodyPr/>
          <a:lstStyle/>
          <a:p>
            <a:r>
              <a:rPr lang="en-US" dirty="0" smtClean="0"/>
              <a:t>Rejection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852"/>
            <a:ext cx="8229600" cy="49103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 want to estimate P(X1, ..., </a:t>
            </a:r>
            <a:r>
              <a:rPr lang="en-US" dirty="0" err="1" smtClean="0"/>
              <a:t>Xn</a:t>
            </a:r>
            <a:r>
              <a:rPr lang="en-US" dirty="0" smtClean="0"/>
              <a:t> | Y1, ..., </a:t>
            </a:r>
            <a:r>
              <a:rPr lang="en-US" dirty="0" err="1" smtClean="0"/>
              <a:t>Ym</a:t>
            </a:r>
            <a:r>
              <a:rPr lang="en-US" dirty="0" smtClean="0"/>
              <a:t>).</a:t>
            </a:r>
          </a:p>
          <a:p>
            <a:r>
              <a:rPr lang="en-US" dirty="0"/>
              <a:t>P(X1, ..., </a:t>
            </a:r>
            <a:r>
              <a:rPr lang="en-US" dirty="0" err="1"/>
              <a:t>Xn</a:t>
            </a:r>
            <a:r>
              <a:rPr lang="en-US" dirty="0"/>
              <a:t> | Y1, ..., </a:t>
            </a:r>
            <a:r>
              <a:rPr lang="en-US" dirty="0" err="1"/>
              <a:t>Ym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= P(X1, ..., </a:t>
            </a:r>
            <a:r>
              <a:rPr lang="en-US" dirty="0" err="1" smtClean="0"/>
              <a:t>Xn</a:t>
            </a:r>
            <a:r>
              <a:rPr lang="en-US" dirty="0" smtClean="0"/>
              <a:t>, Y1, ..., </a:t>
            </a:r>
            <a:r>
              <a:rPr lang="en-US" dirty="0" err="1" smtClean="0"/>
              <a:t>Ym</a:t>
            </a:r>
            <a:r>
              <a:rPr lang="en-US" dirty="0" smtClean="0"/>
              <a:t>) / P(Y1, ..., </a:t>
            </a:r>
            <a:r>
              <a:rPr lang="en-US" dirty="0" err="1" smtClean="0"/>
              <a:t>Ym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 estimate this conditional probability,  sample from the </a:t>
            </a:r>
            <a:r>
              <a:rPr lang="en-US" dirty="0" err="1" smtClean="0"/>
              <a:t>bayes</a:t>
            </a:r>
            <a:r>
              <a:rPr lang="en-US" dirty="0" smtClean="0"/>
              <a:t> net and count how many samples match the numerator, divide by the number of samples that match the denominator.</a:t>
            </a:r>
          </a:p>
          <a:p>
            <a:r>
              <a:rPr lang="en-US" dirty="0" smtClean="0"/>
              <a:t>Called rejection sampling because if the Y variables are very restrictive, not many samples will match (we reject them).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0391"/>
          </a:xfrm>
        </p:spPr>
        <p:txBody>
          <a:bodyPr/>
          <a:lstStyle/>
          <a:p>
            <a:r>
              <a:rPr lang="en-US" dirty="0" smtClean="0"/>
              <a:t>Likelihood weighting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852"/>
            <a:ext cx="8229600" cy="491031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We want to estimate P(X1, ..., </a:t>
            </a:r>
            <a:r>
              <a:rPr lang="en-US" dirty="0" err="1" smtClean="0"/>
              <a:t>Xn</a:t>
            </a:r>
            <a:r>
              <a:rPr lang="en-US" dirty="0" smtClean="0"/>
              <a:t> | Y1, ..., </a:t>
            </a:r>
            <a:r>
              <a:rPr lang="en-US" dirty="0" err="1" smtClean="0"/>
              <a:t>Ym</a:t>
            </a:r>
            <a:r>
              <a:rPr lang="en-US" dirty="0" smtClean="0"/>
              <a:t>).</a:t>
            </a:r>
          </a:p>
          <a:p>
            <a:r>
              <a:rPr lang="en-US" dirty="0" smtClean="0"/>
              <a:t>We avoid generating samples that don’t fit the Y variables.</a:t>
            </a:r>
          </a:p>
          <a:p>
            <a:pPr lvl="1"/>
            <a:r>
              <a:rPr lang="en-US" dirty="0" smtClean="0"/>
              <a:t>Rejection sampling wastes time by throwing these out.</a:t>
            </a:r>
          </a:p>
          <a:p>
            <a:r>
              <a:rPr lang="en-US" dirty="0" smtClean="0"/>
              <a:t>Instead, we directly generate samples that fit the Y variables along with a corresponding </a:t>
            </a:r>
            <a:r>
              <a:rPr lang="en-US" b="1" dirty="0" smtClean="0"/>
              <a:t>weight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After generating a bunch of samples, count them proportionally to the sum of their weights.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10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Statistical Inference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Toolbox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65736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Uninformed search</a:t>
            </a:r>
          </a:p>
          <a:p>
            <a:pPr lvl="1"/>
            <a:r>
              <a:rPr lang="en-US" dirty="0" smtClean="0"/>
              <a:t>BFS, DFS, Dijkstra’s algorithm (Uniform-cost search)</a:t>
            </a:r>
          </a:p>
          <a:p>
            <a:r>
              <a:rPr lang="en-US" dirty="0" smtClean="0"/>
              <a:t>Heuristic search</a:t>
            </a:r>
          </a:p>
          <a:p>
            <a:pPr lvl="1"/>
            <a:r>
              <a:rPr lang="en-US" dirty="0" smtClean="0"/>
              <a:t>A*, greedy best-first search</a:t>
            </a:r>
          </a:p>
          <a:p>
            <a:r>
              <a:rPr lang="en-US" dirty="0" smtClean="0"/>
              <a:t>Probability and Bayes nets</a:t>
            </a:r>
          </a:p>
          <a:p>
            <a:pPr lvl="1"/>
            <a:r>
              <a:rPr lang="en-US" dirty="0" smtClean="0"/>
              <a:t>Exact inference algorithm, approximate inference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25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Bayesian networks</a:t>
            </a:r>
            <a:br>
              <a:rPr lang="en-US" dirty="0" smtClean="0"/>
            </a:br>
            <a:r>
              <a:rPr lang="en-US" dirty="0" smtClean="0"/>
              <a:t>(Bayes nets)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a full joint probability distribution.</a:t>
            </a:r>
          </a:p>
          <a:p>
            <a:pPr lvl="1"/>
            <a:r>
              <a:rPr lang="en-US" dirty="0" smtClean="0"/>
              <a:t>Uses conditional and marginal independences to represent information compactly.</a:t>
            </a:r>
          </a:p>
          <a:p>
            <a:pPr lvl="1"/>
            <a:r>
              <a:rPr lang="en-US" dirty="0" smtClean="0"/>
              <a:t>Example of a </a:t>
            </a:r>
            <a:r>
              <a:rPr lang="en-US" b="1" dirty="0" smtClean="0"/>
              <a:t>probabilistic model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All probability questions have a </a:t>
            </a:r>
            <a:r>
              <a:rPr lang="en-US" b="1" dirty="0" smtClean="0"/>
              <a:t>unique right answer.</a:t>
            </a:r>
          </a:p>
          <a:p>
            <a:pPr lvl="1"/>
            <a:r>
              <a:rPr lang="en-US" dirty="0" smtClean="0"/>
              <a:t>We can use the exact inference algorithm for Bayes nets to find 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 world situations are often missing a model.</a:t>
            </a:r>
          </a:p>
          <a:p>
            <a:r>
              <a:rPr lang="en-US" dirty="0" smtClean="0"/>
              <a:t>We only have a small handful of observations about the world and we aren't 100% sure about how things relate to each other.</a:t>
            </a:r>
          </a:p>
          <a:p>
            <a:r>
              <a:rPr lang="en-US" dirty="0" smtClean="0"/>
              <a:t>How can we make probability estimates now?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2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1193</Words>
  <Application>Microsoft Macintosh PowerPoint</Application>
  <PresentationFormat>On-screen Show (4:3)</PresentationFormat>
  <Paragraphs>113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Arial</vt:lpstr>
      <vt:lpstr>Office Theme</vt:lpstr>
      <vt:lpstr>Equation</vt:lpstr>
      <vt:lpstr>Bayes net wrapup</vt:lpstr>
      <vt:lpstr>Direct Sampling</vt:lpstr>
      <vt:lpstr>Rejection Sampling</vt:lpstr>
      <vt:lpstr>Likelihood weighting</vt:lpstr>
      <vt:lpstr>PowerPoint Presentation</vt:lpstr>
      <vt:lpstr>Statistical Inference</vt:lpstr>
      <vt:lpstr>Toolbox so far</vt:lpstr>
      <vt:lpstr>Bayesian networks (Bayes nets)</vt:lpstr>
      <vt:lpstr>Real world</vt:lpstr>
      <vt:lpstr>Statistical inference</vt:lpstr>
      <vt:lpstr>Types of inference</vt:lpstr>
      <vt:lpstr>Hypothesis testing</vt:lpstr>
      <vt:lpstr>Maximum likelihood</vt:lpstr>
      <vt:lpstr>PowerPoint Presentation</vt:lpstr>
      <vt:lpstr>PowerPoint Presentation</vt:lpstr>
      <vt:lpstr>Why ML sometimes is bad</vt:lpstr>
      <vt:lpstr>Bayesian reasoning</vt:lpstr>
      <vt:lpstr>MAP hypothesis</vt:lpstr>
      <vt:lpstr>ML vs MAP</vt:lpstr>
      <vt:lpstr>PowerPoint Presentation</vt:lpstr>
      <vt:lpstr>PowerPoint Presentation</vt:lpstr>
      <vt:lpstr>PowerPoint Presentation</vt:lpstr>
      <vt:lpstr>ML vs MAP</vt:lpstr>
      <vt:lpstr>Probability vs hypothesis</vt:lpstr>
      <vt:lpstr>Probability vs hypothesis</vt:lpstr>
    </vt:vector>
  </TitlesOfParts>
  <Company>University of Massachusetts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Inference</dc:title>
  <dc:creator>Phillip Kirlin</dc:creator>
  <cp:lastModifiedBy>Kirlin_Phillip</cp:lastModifiedBy>
  <cp:revision>21</cp:revision>
  <cp:lastPrinted>2014-10-21T20:30:02Z</cp:lastPrinted>
  <dcterms:created xsi:type="dcterms:W3CDTF">2014-10-16T14:51:34Z</dcterms:created>
  <dcterms:modified xsi:type="dcterms:W3CDTF">2017-03-13T20:51:33Z</dcterms:modified>
</cp:coreProperties>
</file>